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1" r:id="rId3"/>
    <p:sldId id="410" r:id="rId4"/>
    <p:sldId id="413" r:id="rId5"/>
    <p:sldId id="416" r:id="rId6"/>
    <p:sldId id="417" r:id="rId7"/>
    <p:sldId id="418" r:id="rId8"/>
    <p:sldId id="419" r:id="rId9"/>
    <p:sldId id="420" r:id="rId10"/>
    <p:sldId id="421" r:id="rId11"/>
    <p:sldId id="422" r:id="rId12"/>
    <p:sldId id="414" r:id="rId13"/>
    <p:sldId id="423" r:id="rId14"/>
    <p:sldId id="424" r:id="rId15"/>
    <p:sldId id="425" r:id="rId16"/>
    <p:sldId id="415" r:id="rId17"/>
    <p:sldId id="426" r:id="rId18"/>
    <p:sldId id="427" r:id="rId19"/>
    <p:sldId id="430" r:id="rId20"/>
    <p:sldId id="431" r:id="rId21"/>
    <p:sldId id="432" r:id="rId22"/>
    <p:sldId id="433" r:id="rId23"/>
    <p:sldId id="434" r:id="rId24"/>
    <p:sldId id="435" r:id="rId25"/>
    <p:sldId id="436" r:id="rId26"/>
    <p:sldId id="437" r:id="rId27"/>
    <p:sldId id="438" r:id="rId28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gs" Target="tags/tag118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六、</a:t>
            </a:r>
            <a:r>
              <a:rPr lang="en-US" altLang="zh-CN"/>
              <a:t>Oracle</a:t>
            </a:r>
            <a:r>
              <a:rPr lang="zh-CN" altLang="en-US"/>
              <a:t>高级查询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GROUP BY</a:t>
            </a:r>
            <a:r>
              <a:t>语句的增强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SELECT DEPTNO,JOB,SUM(SAL) FROM EMP GROUP BY ROLLUP(DEPTNO,JOB);</a:t>
            </a:r>
            <a:endParaRPr lang="en-US" altLang="zh-CN"/>
          </a:p>
          <a:p>
            <a:r>
              <a:t>语法</a:t>
            </a:r>
          </a:p>
          <a:p>
            <a:pPr lvl="1"/>
            <a:r>
              <a:rPr lang="en-US" altLang="zh-CN"/>
              <a:t>GROUP BY ROLLUP(A,B)</a:t>
            </a:r>
            <a:endParaRPr lang="en-US" altLang="zh-CN"/>
          </a:p>
          <a:p>
            <a:pPr lvl="0"/>
            <a:r>
              <a:t>等价于</a:t>
            </a:r>
          </a:p>
          <a:p>
            <a:pPr lvl="1"/>
            <a:r>
              <a:rPr lang="en-US" altLang="zh-CN"/>
              <a:t>GROUP BY a,b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+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GROUP BY </a:t>
            </a:r>
            <a:r>
              <a:rPr lang="en-US" altLang="zh-CN"/>
              <a:t>a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+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>
                <a:sym typeface="+mn-ea"/>
              </a:rPr>
              <a:t>  GROUP BY </a:t>
            </a:r>
            <a:r>
              <a:rPr lang="en-US" altLang="zh-CN"/>
              <a:t>null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多表连接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什么是多表查询</a:t>
            </a:r>
            <a:endParaRPr lang="zh-CN" altLang="en-US"/>
          </a:p>
          <a:p>
            <a:r>
              <a:rPr lang="zh-CN" altLang="en-US"/>
              <a:t>笛卡尔积</a:t>
            </a:r>
            <a:endParaRPr lang="zh-CN" altLang="en-US"/>
          </a:p>
          <a:p>
            <a:r>
              <a:rPr lang="zh-CN" altLang="en-US"/>
              <a:t>等值连接</a:t>
            </a:r>
            <a:endParaRPr lang="zh-CN" altLang="en-US"/>
          </a:p>
          <a:p>
            <a:r>
              <a:rPr lang="zh-CN" altLang="en-US"/>
              <a:t>不等值连接</a:t>
            </a:r>
            <a:endParaRPr lang="zh-CN" altLang="en-US"/>
          </a:p>
          <a:p>
            <a:r>
              <a:rPr lang="zh-CN" altLang="en-US"/>
              <a:t>外连接</a:t>
            </a:r>
            <a:endParaRPr lang="zh-CN" altLang="en-US"/>
          </a:p>
          <a:p>
            <a:r>
              <a:rPr lang="zh-CN" altLang="en-US"/>
              <a:t>自连接</a:t>
            </a:r>
            <a:endParaRPr lang="zh-CN" altLang="en-US"/>
          </a:p>
          <a:p>
            <a:r>
              <a:rPr lang="zh-CN" altLang="en-US"/>
              <a:t>层次查询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什么是多表查询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从多个表中获取数据</a:t>
            </a:r>
            <a:endParaRPr lang="zh-CN" altLang="en-US"/>
          </a:p>
          <a:p>
            <a:pPr lvl="1"/>
            <a:r>
              <a:rPr lang="zh-CN" altLang="en-US"/>
              <a:t>员工表</a:t>
            </a:r>
            <a:endParaRPr lang="zh-CN" altLang="en-US"/>
          </a:p>
          <a:p>
            <a:pPr lvl="1"/>
            <a:r>
              <a:rPr lang="zh-CN" altLang="en-US"/>
              <a:t>部门表</a:t>
            </a:r>
            <a:endParaRPr lang="zh-CN" altLang="en-US"/>
          </a:p>
          <a:p>
            <a:pPr lvl="1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笛卡尔集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笛卡尔集中的列数等于连接表的列数之和</a:t>
            </a:r>
            <a:endParaRPr lang="zh-CN" altLang="en-US"/>
          </a:p>
          <a:p>
            <a:r>
              <a:rPr lang="zh-CN" altLang="en-US"/>
              <a:t>笛卡尔集中的行数等于连接表的行数之积</a:t>
            </a:r>
            <a:endParaRPr lang="zh-CN" altLang="en-US"/>
          </a:p>
          <a:p>
            <a:r>
              <a:rPr lang="zh-CN" altLang="en-US"/>
              <a:t>为了避免笛卡尔集，可以在</a:t>
            </a:r>
            <a:r>
              <a:rPr lang="en-US" altLang="zh-CN"/>
              <a:t>WHERE</a:t>
            </a:r>
            <a:r>
              <a:t>后加入有效连接条件</a:t>
            </a:r>
          </a:p>
          <a:p>
            <a:r>
              <a:t>在实际运行环境下，应避免使用笛卡尔全集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连接的类型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00000"/>
              </a:lnSpc>
            </a:pPr>
            <a:r>
              <a:rPr lang="zh-CN" altLang="en-US"/>
              <a:t>等值连接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 sz="1400"/>
              <a:t>连接条件中使用的等号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 sz="1400"/>
              <a:t>查询员工信息，显示列：员工号，姓名，月薪，部门名称</a:t>
            </a:r>
            <a:endParaRPr lang="zh-CN" altLang="en-US"/>
          </a:p>
          <a:p>
            <a:pPr>
              <a:lnSpc>
                <a:spcPct val="100000"/>
              </a:lnSpc>
            </a:pPr>
            <a:r>
              <a:rPr lang="zh-CN" altLang="en-US"/>
              <a:t>不等值连接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查询员工信息，显示列：员工号，姓名，月薪，薪水的级别</a:t>
            </a:r>
            <a:endParaRPr lang="zh-CN" altLang="en-US"/>
          </a:p>
          <a:p>
            <a:pPr>
              <a:lnSpc>
                <a:spcPct val="100000"/>
              </a:lnSpc>
            </a:pPr>
            <a:r>
              <a:rPr lang="zh-CN" altLang="en-US"/>
              <a:t>外连接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 sz="1400"/>
              <a:t>按部门统计员工人数，显示列：部门号，部门名称，人数</a:t>
            </a:r>
            <a:endParaRPr lang="zh-CN" altLang="en-US" sz="1400"/>
          </a:p>
          <a:p>
            <a:pPr lvl="1">
              <a:lnSpc>
                <a:spcPct val="100000"/>
              </a:lnSpc>
            </a:pPr>
            <a:r>
              <a:rPr lang="zh-CN" altLang="en-US"/>
              <a:t>通过外连接，把对于连接条件不成立的记录仍然包含在最后结果中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左外连接：当连接条件不成立的时候，等号左边的表仍然被包含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右外连接</a:t>
            </a:r>
            <a:r>
              <a:rPr>
                <a:sym typeface="+mn-ea"/>
              </a:rPr>
              <a:t>：当连接条件不成立的时候，等号右边的表仍然被包含</a:t>
            </a:r>
            <a:endParaRPr lang="zh-CN" altLang="en-US"/>
          </a:p>
          <a:p>
            <a:pPr>
              <a:lnSpc>
                <a:spcPct val="100000"/>
              </a:lnSpc>
            </a:pPr>
            <a:r>
              <a:rPr lang="zh-CN" altLang="en-US"/>
              <a:t>自连接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查询员工姓名和员工的老板姓名 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通过别名，将一张表看为多张表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不适合操作大表，解决方案：层次查询</a:t>
            </a:r>
            <a:endParaRPr lang="zh-CN" altLang="en-US"/>
          </a:p>
          <a:p>
            <a:pPr lvl="2">
              <a:lnSpc>
                <a:spcPct val="100000"/>
              </a:lnSpc>
            </a:pPr>
            <a:r>
              <a:rPr lang="en-US" altLang="zh-CN"/>
              <a:t>select level,empno,ename,sal,mgr from emp connect by prior empno=mgr </a:t>
            </a:r>
            <a:endParaRPr lang="en-US" altLang="zh-CN"/>
          </a:p>
          <a:p>
            <a:pPr marL="685800" lvl="2" indent="0">
              <a:lnSpc>
                <a:spcPct val="100000"/>
              </a:lnSpc>
              <a:buNone/>
            </a:pPr>
            <a:r>
              <a:rPr lang="en-US" altLang="zh-CN"/>
              <a:t>  start with mgr is null order by level;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子查询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子查询概述</a:t>
            </a:r>
          </a:p>
          <a:p>
            <a:r>
              <a:t>子查询的使用</a:t>
            </a:r>
          </a:p>
          <a:p>
            <a:r>
              <a:t>子查询的类型</a:t>
            </a:r>
          </a:p>
          <a:p>
            <a:pPr lvl="1"/>
            <a:r>
              <a:t>子查询分为单行子查询和多行子查询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示例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查询工资比</a:t>
            </a:r>
            <a:r>
              <a:rPr lang="en-US" altLang="zh-CN"/>
              <a:t>scott</a:t>
            </a:r>
            <a:r>
              <a:t>高的员工信息</a:t>
            </a:r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子查询需要注意的问题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子查询语法中的小括号</a:t>
            </a:r>
            <a:endParaRPr lang="zh-CN" altLang="en-US"/>
          </a:p>
          <a:p>
            <a:r>
              <a:rPr lang="zh-CN" altLang="en-US"/>
              <a:t>子查询的书写风格</a:t>
            </a:r>
            <a:endParaRPr lang="zh-CN" altLang="en-US"/>
          </a:p>
          <a:p>
            <a:r>
              <a:rPr lang="zh-CN" altLang="en-US"/>
              <a:t>可以使用子查询的位置：</a:t>
            </a:r>
            <a:r>
              <a:rPr lang="en-US" altLang="zh-CN"/>
              <a:t>WHERE,SELECT,HAVING,FROM</a:t>
            </a:r>
            <a:endParaRPr lang="en-US" altLang="zh-CN"/>
          </a:p>
          <a:p>
            <a:r>
              <a:t>不可使用子查询的位置：</a:t>
            </a:r>
            <a:r>
              <a:rPr lang="en-US" altLang="zh-CN"/>
              <a:t>GROUP BY</a:t>
            </a:r>
            <a:endParaRPr lang="en-US" altLang="zh-CN"/>
          </a:p>
          <a:p>
            <a:r>
              <a:t>强调：</a:t>
            </a:r>
            <a:r>
              <a:rPr lang="en-US" altLang="zh-CN"/>
              <a:t>FROM</a:t>
            </a:r>
            <a:r>
              <a:t>后面的子查询</a:t>
            </a:r>
          </a:p>
          <a:p>
            <a:r>
              <a:t>主查询和子查询可以不是同一张表</a:t>
            </a:r>
          </a:p>
          <a:p>
            <a:r>
              <a:t>一般不在子查询中使用排序，但在</a:t>
            </a:r>
            <a:r>
              <a:rPr lang="en-US" altLang="zh-CN"/>
              <a:t>TOP-N</a:t>
            </a:r>
            <a:r>
              <a:t>分析问题中，必须对子查询排序</a:t>
            </a:r>
          </a:p>
          <a:p>
            <a:r>
              <a:t>一般先执行子查询，再执行主查询。但相关子查询例外</a:t>
            </a:r>
          </a:p>
          <a:p>
            <a:r>
              <a:t>单行子查询只能使用单行操作符。多行子查询只能使用多行操作符</a:t>
            </a:r>
          </a:p>
          <a:p>
            <a:r>
              <a:t>注意：子查询中是</a:t>
            </a:r>
            <a:r>
              <a:rPr lang="en-US" altLang="zh-CN"/>
              <a:t>NULL</a:t>
            </a:r>
            <a:r>
              <a:t>值问题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子查询语法中的小括号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SELECT select_list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FROM table_name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  WHERE expr operator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		(SELECT select_list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			 FROM table_name);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强调：</a:t>
            </a:r>
            <a:r>
              <a:rPr lang="en-US" altLang="zh-CN">
                <a:sym typeface="+mn-ea"/>
              </a:rPr>
              <a:t>FROM</a:t>
            </a:r>
            <a:r>
              <a:rPr>
                <a:sym typeface="+mn-ea"/>
              </a:rPr>
              <a:t>后面的子查询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示例一：</a:t>
            </a:r>
          </a:p>
          <a:p>
            <a:pPr lvl="1"/>
            <a:r>
              <a:t>查询员工信息：员工号，姓名，月薪</a:t>
            </a:r>
          </a:p>
          <a:p>
            <a:pPr lvl="0"/>
            <a:r>
              <a:t>示例二：</a:t>
            </a:r>
          </a:p>
          <a:p>
            <a:pPr lvl="1"/>
            <a:r>
              <a:t>查询员工信息：员工号，姓名，月薪，年薪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分组查询</a:t>
            </a:r>
            <a:endParaRPr lang="zh-CN" altLang="en-US"/>
          </a:p>
          <a:p>
            <a:r>
              <a:rPr lang="zh-CN" altLang="en-US"/>
              <a:t>多表连接</a:t>
            </a:r>
            <a:endParaRPr lang="zh-CN" altLang="en-US"/>
          </a:p>
          <a:p>
            <a:r>
              <a:rPr lang="zh-CN" altLang="en-US"/>
              <a:t>子查询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主查询和子查询可以不是同一张表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示例：</a:t>
            </a:r>
            <a:endParaRPr lang="zh-CN" altLang="en-US"/>
          </a:p>
          <a:p>
            <a:pPr lvl="1"/>
            <a:r>
              <a:rPr lang="zh-CN" altLang="en-US"/>
              <a:t>查询部门名称是</a:t>
            </a:r>
            <a:r>
              <a:rPr lang="en-US" altLang="zh-CN"/>
              <a:t>SALES</a:t>
            </a:r>
            <a:r>
              <a:t>的员工信息</a:t>
            </a:r>
          </a:p>
        </p:txBody>
      </p:sp>
    </p:spTree>
    <p:custDataLst>
      <p:tags r:id="rId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一般不在子查询中使用排序，但在</a:t>
            </a:r>
            <a:r>
              <a:rPr lang="en-US" altLang="zh-CN">
                <a:sym typeface="+mn-ea"/>
              </a:rPr>
              <a:t>TOP-N</a:t>
            </a:r>
            <a:r>
              <a:rPr>
                <a:sym typeface="+mn-ea"/>
              </a:rPr>
              <a:t>分析问题中，必须对子查询排序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示例：</a:t>
            </a:r>
            <a:endParaRPr lang="zh-CN" altLang="en-US"/>
          </a:p>
          <a:p>
            <a:pPr lvl="1"/>
            <a:r>
              <a:rPr lang="zh-CN" altLang="en-US"/>
              <a:t>找到员工表中工资最高的三个人的信息</a:t>
            </a:r>
            <a:endParaRPr lang="zh-CN" altLang="en-US"/>
          </a:p>
          <a:p>
            <a:pPr lvl="1"/>
            <a:endParaRPr lang="zh-CN" altLang="en-US"/>
          </a:p>
          <a:p>
            <a:pPr lvl="0"/>
            <a:r>
              <a:rPr lang="en-US" altLang="zh-CN"/>
              <a:t>ROWNUM</a:t>
            </a:r>
            <a:endParaRPr lang="en-US" altLang="zh-CN"/>
          </a:p>
          <a:p>
            <a:pPr lvl="1"/>
            <a:r>
              <a:t>行号永远按照默认的顺序生成</a:t>
            </a:r>
          </a:p>
          <a:p>
            <a:pPr lvl="1"/>
            <a:r>
              <a:t>行号只能使用</a:t>
            </a:r>
            <a:r>
              <a:rPr lang="en-US" altLang="zh-CN"/>
              <a:t>&lt;</a:t>
            </a:r>
            <a:r>
              <a:t>、</a:t>
            </a:r>
            <a:r>
              <a:rPr lang="en-US" altLang="zh-CN"/>
              <a:t>&lt;=</a:t>
            </a:r>
            <a:r>
              <a:t>，而不能使用</a:t>
            </a:r>
            <a:r>
              <a:rPr lang="en-US" altLang="zh-CN"/>
              <a:t>&gt;</a:t>
            </a:r>
            <a:r>
              <a:t>、</a:t>
            </a:r>
            <a:r>
              <a:rPr lang="en-US" altLang="zh-CN"/>
              <a:t>&gt;=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一般先执行子查询，再执行主查询。但相关子查询例外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示例：</a:t>
            </a:r>
          </a:p>
          <a:p>
            <a:pPr lvl="1"/>
            <a:r>
              <a:t>找出员工表中薪水高于本部门平均薪水的员工</a:t>
            </a:r>
          </a:p>
        </p:txBody>
      </p:sp>
    </p:spTree>
    <p:custDataLst>
      <p:tags r:id="rId1"/>
    </p:custData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单行子查询只能使用单行操作符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zh-CN" altLang="en-US"/>
              <a:t>单行子查询</a:t>
            </a:r>
            <a:endParaRPr lang="zh-CN" altLang="en-US"/>
          </a:p>
          <a:p>
            <a:pPr lvl="1"/>
            <a:r>
              <a:t>单行操作符：</a:t>
            </a:r>
            <a:r>
              <a:rPr lang="en-US" altLang="zh-CN"/>
              <a:t>=</a:t>
            </a:r>
            <a:r>
              <a:t>、</a:t>
            </a:r>
            <a:r>
              <a:rPr lang="en-US" altLang="zh-CN"/>
              <a:t>&gt;</a:t>
            </a:r>
            <a:r>
              <a:t>、</a:t>
            </a:r>
            <a:r>
              <a:rPr lang="en-US" altLang="zh-CN"/>
              <a:t>&gt;=</a:t>
            </a:r>
            <a:r>
              <a:t>、</a:t>
            </a:r>
            <a:r>
              <a:rPr lang="en-US" altLang="zh-CN"/>
              <a:t>&lt;</a:t>
            </a:r>
            <a:r>
              <a:t>、</a:t>
            </a:r>
            <a:r>
              <a:rPr lang="en-US" altLang="zh-CN"/>
              <a:t>&lt;=</a:t>
            </a:r>
            <a:r>
              <a:t>、</a:t>
            </a:r>
            <a:r>
              <a:rPr lang="en-US" altLang="zh-CN"/>
              <a:t>&lt;&gt;</a:t>
            </a:r>
            <a:endParaRPr lang="en-US" altLang="zh-CN"/>
          </a:p>
          <a:p>
            <a:pPr lvl="1"/>
            <a:r>
              <a:rPr lang="zh-CN" altLang="en-US"/>
              <a:t>示例：</a:t>
            </a:r>
            <a:endParaRPr lang="zh-CN" altLang="en-US"/>
          </a:p>
          <a:p>
            <a:pPr lvl="2"/>
            <a:r>
              <a:rPr lang="zh-CN" altLang="en-US"/>
              <a:t>查询员工信息，要求</a:t>
            </a:r>
            <a:endParaRPr lang="zh-CN" altLang="en-US"/>
          </a:p>
          <a:p>
            <a:pPr lvl="3"/>
            <a:r>
              <a:rPr lang="zh-CN" altLang="en-US"/>
              <a:t>职位与</a:t>
            </a:r>
            <a:r>
              <a:rPr lang="en-US" altLang="zh-CN"/>
              <a:t>7566</a:t>
            </a:r>
            <a:r>
              <a:t>员工一样</a:t>
            </a:r>
          </a:p>
          <a:p>
            <a:pPr lvl="3"/>
            <a:r>
              <a:t>薪水大于</a:t>
            </a:r>
            <a:r>
              <a:rPr lang="en-US" altLang="zh-CN"/>
              <a:t>7782</a:t>
            </a:r>
            <a:r>
              <a:t>员工的薪水</a:t>
            </a:r>
          </a:p>
          <a:p>
            <a:pPr lvl="2"/>
            <a:r>
              <a:t>查询工资最低的员工信息</a:t>
            </a:r>
          </a:p>
          <a:p>
            <a:pPr lvl="2"/>
            <a:r>
              <a:t>查询最低工资大于</a:t>
            </a:r>
            <a:r>
              <a:rPr lang="en-US" altLang="zh-CN"/>
              <a:t>20</a:t>
            </a:r>
            <a:r>
              <a:t>号部门最低工资的部门号和部门的最低工资</a:t>
            </a:r>
            <a:endParaRPr lang="zh-CN" altLang="en-US"/>
          </a:p>
          <a:p>
            <a:pPr lvl="0"/>
            <a:r>
              <a:rPr lang="zh-CN" altLang="en-US"/>
              <a:t>非法使用单行子查询</a:t>
            </a:r>
            <a:endParaRPr lang="zh-CN" altLang="en-US"/>
          </a:p>
          <a:p>
            <a:pPr lvl="1"/>
            <a:r>
              <a:rPr lang="en-US" altLang="zh-CN"/>
              <a:t>SELECT empno,ename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FROM emp</a:t>
            </a:r>
            <a:endParaRPr lang="en-US" altLang="zh-CN"/>
          </a:p>
          <a:p>
            <a:pPr marL="342900" lvl="1" indent="0">
              <a:buNone/>
            </a:pPr>
            <a:r>
              <a:rPr lang="en-US" altLang="zh-CN"/>
              <a:t>  WHERE sal = (SELECT MIN(sal) FROM emp GROUP BY deptno)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多行子查询只能使用多行操作符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多行操作符：</a:t>
            </a:r>
            <a:r>
              <a:rPr lang="en-US" altLang="zh-CN"/>
              <a:t>IN</a:t>
            </a:r>
            <a:endParaRPr lang="en-US" altLang="zh-CN"/>
          </a:p>
          <a:p>
            <a:pPr lvl="1"/>
            <a:r>
              <a:t>查询部门名称是</a:t>
            </a:r>
            <a:r>
              <a:rPr lang="en-US" altLang="zh-CN"/>
              <a:t>SALES</a:t>
            </a:r>
            <a:r>
              <a:t>和</a:t>
            </a:r>
            <a:r>
              <a:rPr lang="en-US" altLang="zh-CN"/>
              <a:t>ACCOUNTING</a:t>
            </a:r>
            <a:r>
              <a:t>的员工信息</a:t>
            </a:r>
          </a:p>
          <a:p>
            <a:pPr lvl="0"/>
            <a:r>
              <a:t>多行操作符：</a:t>
            </a:r>
            <a:r>
              <a:rPr lang="en-US" altLang="zh-CN"/>
              <a:t>ANY</a:t>
            </a:r>
            <a:endParaRPr lang="en-US" altLang="zh-CN"/>
          </a:p>
          <a:p>
            <a:pPr lvl="1"/>
            <a:r>
              <a:t>查询工资比</a:t>
            </a:r>
            <a:r>
              <a:rPr lang="en-US" altLang="zh-CN"/>
              <a:t>30</a:t>
            </a:r>
            <a:r>
              <a:t>号部门任意一个员工高的员工信息</a:t>
            </a:r>
          </a:p>
          <a:p>
            <a:pPr lvl="0"/>
            <a:r>
              <a:t>多行操作符：</a:t>
            </a:r>
            <a:r>
              <a:rPr lang="en-US" altLang="zh-CN"/>
              <a:t>ALL</a:t>
            </a:r>
            <a:endParaRPr lang="en-US" altLang="zh-CN"/>
          </a:p>
          <a:p>
            <a:pPr lvl="1"/>
            <a:r>
              <a:t>查询工资比</a:t>
            </a:r>
            <a:r>
              <a:rPr lang="en-US" altLang="zh-CN"/>
              <a:t>30</a:t>
            </a:r>
            <a:r>
              <a:t>号部门所有员工高的员工信息</a:t>
            </a:r>
          </a:p>
        </p:txBody>
      </p:sp>
    </p:spTree>
    <p:custDataLst>
      <p:tags r:id="rId1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子查询中是</a:t>
            </a:r>
            <a:r>
              <a:rPr lang="en-US" altLang="zh-CN">
                <a:sym typeface="+mn-ea"/>
              </a:rPr>
              <a:t>NULL</a:t>
            </a:r>
            <a:r>
              <a:rPr>
                <a:sym typeface="+mn-ea"/>
              </a:rPr>
              <a:t>值问题</a:t>
            </a:r>
            <a:br>
              <a:rPr>
                <a:sym typeface="+mn-ea"/>
              </a:rPr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单行子查询中的</a:t>
            </a:r>
            <a:r>
              <a:rPr lang="en-US" altLang="zh-CN"/>
              <a:t>NULL</a:t>
            </a:r>
            <a:r>
              <a:t>值问题</a:t>
            </a:r>
          </a:p>
          <a:p>
            <a:pPr lvl="1"/>
            <a:r>
              <a:rPr sz="1400"/>
              <a:t>子查询不返回任何行</a:t>
            </a:r>
            <a:endParaRPr sz="1400"/>
          </a:p>
          <a:p>
            <a:r>
              <a:t>多行子查询中的</a:t>
            </a:r>
            <a:r>
              <a:rPr lang="en-US" altLang="zh-CN"/>
              <a:t>NULL</a:t>
            </a:r>
            <a:r>
              <a:t>值问题</a:t>
            </a:r>
          </a:p>
          <a:p>
            <a:pPr lvl="1"/>
            <a:r>
              <a:t>示例：查询不是老板的员工</a:t>
            </a:r>
          </a:p>
          <a:p>
            <a:pPr lvl="1"/>
            <a:r>
              <a:t>不要在多行子查询中使用</a:t>
            </a:r>
            <a:r>
              <a:rPr lang="en-US" altLang="zh-CN"/>
              <a:t>NOT IN</a:t>
            </a:r>
            <a:r>
              <a:t>，</a:t>
            </a:r>
            <a:r>
              <a:rPr lang="en-US" altLang="zh-CN"/>
              <a:t>NOT IN</a:t>
            </a:r>
            <a:r>
              <a:t>相当于</a:t>
            </a:r>
            <a:r>
              <a:rPr lang="en-US" altLang="zh-CN"/>
              <a:t>&lt;&gt;ALL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课后练习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查询入职最早的员工姓名和入职时间</a:t>
            </a:r>
            <a:endParaRPr lang="zh-CN" altLang="en-US"/>
          </a:p>
          <a:p>
            <a:r>
              <a:rPr lang="zh-CN" altLang="en-US"/>
              <a:t>查询入职时间早于直接上级领导的员工信息</a:t>
            </a:r>
            <a:endParaRPr lang="zh-CN" altLang="en-US"/>
          </a:p>
          <a:p>
            <a:r>
              <a:rPr lang="zh-CN" altLang="en-US"/>
              <a:t>查询各个部门工资最低的编号、姓名、工资</a:t>
            </a:r>
            <a:endParaRPr lang="zh-CN" altLang="en-US"/>
          </a:p>
          <a:p>
            <a:r>
              <a:t>查询同一个工种，但不是同一个部门的员工</a:t>
            </a:r>
          </a:p>
          <a:p>
            <a:r>
              <a:t>查询工资高于本部门平均工资的员工</a:t>
            </a:r>
          </a:p>
          <a:p>
            <a:r>
              <a:t>统计每个部门的各个工种的人数和平均工资</a:t>
            </a:r>
          </a:p>
          <a:p/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分组查询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分组函数的概念</a:t>
            </a:r>
            <a:endParaRPr lang="zh-CN" altLang="en-US"/>
          </a:p>
          <a:p>
            <a:r>
              <a:rPr lang="zh-CN" altLang="en-US"/>
              <a:t>分组函数的使用</a:t>
            </a:r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GROUP BY </a:t>
            </a:r>
            <a:r>
              <a:t>子句数据分组</a:t>
            </a:r>
          </a:p>
          <a:p>
            <a:r>
              <a:t>使用</a:t>
            </a:r>
            <a:r>
              <a:rPr lang="en-US" altLang="zh-CN"/>
              <a:t>HAVING</a:t>
            </a:r>
            <a:r>
              <a:t>子句过滤分组结果集</a:t>
            </a:r>
          </a:p>
          <a:p>
            <a:r>
              <a:t>在分组查询中使用</a:t>
            </a:r>
            <a:r>
              <a:rPr lang="en-US" altLang="zh-CN"/>
              <a:t>ORDER BY</a:t>
            </a:r>
            <a:r>
              <a:t>子句</a:t>
            </a:r>
          </a:p>
          <a:p>
            <a:r>
              <a:rPr lang="en-US" altLang="zh-CN"/>
              <a:t>GROUP BY </a:t>
            </a:r>
            <a:r>
              <a:t>语句的增强</a:t>
            </a:r>
          </a:p>
          <a:p/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分组查询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120000"/>
              </a:lnSpc>
            </a:pPr>
            <a:r>
              <a:rPr lang="zh-CN" altLang="en-US"/>
              <a:t>分组函数</a:t>
            </a:r>
            <a:endParaRPr lang="zh-CN" altLang="en-US"/>
          </a:p>
          <a:p>
            <a:pPr lvl="1">
              <a:lnSpc>
                <a:spcPct val="120000"/>
              </a:lnSpc>
            </a:pPr>
            <a:r>
              <a:rPr lang="zh-CN" altLang="en-US"/>
              <a:t>分组函数作用于一组数据，并对一组数据返回一个值</a:t>
            </a:r>
            <a:endParaRPr lang="zh-CN" altLang="en-US"/>
          </a:p>
          <a:p>
            <a:pPr lvl="1">
              <a:lnSpc>
                <a:spcPct val="120000"/>
              </a:lnSpc>
            </a:pPr>
            <a:r>
              <a:rPr lang="en-US" altLang="zh-CN"/>
              <a:t>SELECT		[COLUMN,] group function(column),...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FROM		table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[WHERE		condition]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[GROUP BY	column]</a:t>
            </a:r>
            <a:endParaRPr lang="en-US" altLang="zh-CN"/>
          </a:p>
          <a:p>
            <a:pPr marL="342900" lvl="1" indent="0">
              <a:lnSpc>
                <a:spcPct val="120000"/>
              </a:lnSpc>
              <a:buNone/>
            </a:pPr>
            <a:r>
              <a:rPr lang="en-US" altLang="zh-CN"/>
              <a:t>  [ORDER BY		column];</a:t>
            </a:r>
            <a:endParaRPr lang="en-US" altLang="zh-CN"/>
          </a:p>
          <a:p>
            <a:pPr lvl="0">
              <a:lnSpc>
                <a:spcPct val="120000"/>
              </a:lnSpc>
            </a:pPr>
            <a:r>
              <a:t>常用分组函数</a:t>
            </a:r>
          </a:p>
          <a:p>
            <a:pPr lvl="1">
              <a:lnSpc>
                <a:spcPct val="120000"/>
              </a:lnSpc>
            </a:pPr>
            <a:r>
              <a:rPr lang="en-US" altLang="zh-CN"/>
              <a:t>AVG</a:t>
            </a:r>
            <a:endParaRPr lang="en-US" altLang="zh-CN"/>
          </a:p>
          <a:p>
            <a:pPr lvl="1">
              <a:lnSpc>
                <a:spcPct val="120000"/>
              </a:lnSpc>
            </a:pPr>
            <a:r>
              <a:rPr lang="en-US" altLang="zh-CN"/>
              <a:t>SUM</a:t>
            </a:r>
            <a:endParaRPr lang="en-US" altLang="zh-CN"/>
          </a:p>
          <a:p>
            <a:pPr lvl="1">
              <a:lnSpc>
                <a:spcPct val="120000"/>
              </a:lnSpc>
            </a:pPr>
            <a:r>
              <a:rPr lang="en-US" altLang="zh-CN"/>
              <a:t>MIN</a:t>
            </a:r>
            <a:endParaRPr lang="en-US" altLang="zh-CN"/>
          </a:p>
          <a:p>
            <a:pPr lvl="1">
              <a:lnSpc>
                <a:spcPct val="120000"/>
              </a:lnSpc>
            </a:pPr>
            <a:r>
              <a:rPr lang="en-US" altLang="zh-CN"/>
              <a:t>MAX</a:t>
            </a:r>
            <a:endParaRPr lang="en-US" altLang="zh-CN"/>
          </a:p>
          <a:p>
            <a:pPr lvl="1">
              <a:lnSpc>
                <a:spcPct val="120000"/>
              </a:lnSpc>
            </a:pPr>
            <a:r>
              <a:rPr lang="en-US" altLang="zh-CN"/>
              <a:t>COUNT</a:t>
            </a:r>
            <a:endParaRPr lang="en-US" altLang="zh-CN"/>
          </a:p>
          <a:p>
            <a:pPr lvl="1">
              <a:lnSpc>
                <a:spcPct val="120000"/>
              </a:lnSpc>
            </a:pPr>
            <a:r>
              <a:rPr lang="en-US" altLang="zh-CN"/>
              <a:t>WM_CONCAT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函数示例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AVG</a:t>
            </a:r>
            <a:r>
              <a:rPr>
                <a:sym typeface="+mn-ea"/>
              </a:rPr>
              <a:t>和</a:t>
            </a:r>
            <a:r>
              <a:rPr lang="en-US" altLang="zh-CN">
                <a:sym typeface="+mn-ea"/>
              </a:rPr>
              <a:t>SUM</a:t>
            </a:r>
            <a:r>
              <a:rPr>
                <a:sym typeface="+mn-ea"/>
              </a:rPr>
              <a:t>函数</a:t>
            </a:r>
            <a:endParaRPr lang="zh-CN" altLang="en-US"/>
          </a:p>
          <a:p>
            <a:pPr lvl="1"/>
            <a:r>
              <a:rPr lang="zh-CN" altLang="en-US"/>
              <a:t>求出员工的平均工资和工资总额</a:t>
            </a:r>
            <a:endParaRPr lang="zh-CN" altLang="en-US"/>
          </a:p>
          <a:p>
            <a:pPr lvl="0"/>
            <a:r>
              <a:rPr lang="en-US" altLang="zh-CN"/>
              <a:t>MIN</a:t>
            </a:r>
            <a:r>
              <a:t>和</a:t>
            </a:r>
            <a:r>
              <a:rPr lang="en-US" altLang="zh-CN"/>
              <a:t>MAX</a:t>
            </a:r>
            <a:r>
              <a:t>函数</a:t>
            </a:r>
          </a:p>
          <a:p>
            <a:pPr lvl="1"/>
            <a:r>
              <a:t>求出员工工资的最大值和最小值</a:t>
            </a:r>
          </a:p>
          <a:p>
            <a:pPr lvl="0"/>
            <a:r>
              <a:rPr lang="en-US" altLang="zh-CN"/>
              <a:t>COUNT</a:t>
            </a:r>
            <a:r>
              <a:t>函数</a:t>
            </a:r>
          </a:p>
          <a:p>
            <a:pPr lvl="1"/>
            <a:r>
              <a:t>求出员工的总人数</a:t>
            </a:r>
          </a:p>
          <a:p>
            <a:pPr lvl="0"/>
            <a:r>
              <a:t>在</a:t>
            </a:r>
            <a:r>
              <a:rPr lang="en-US" altLang="zh-CN"/>
              <a:t>COUNT</a:t>
            </a:r>
            <a:r>
              <a:t>函数中使用</a:t>
            </a:r>
            <a:r>
              <a:rPr lang="en-US" altLang="zh-CN"/>
              <a:t>DISTINCT</a:t>
            </a:r>
            <a:r>
              <a:t>关键字</a:t>
            </a:r>
          </a:p>
          <a:p>
            <a:pPr lvl="1"/>
            <a:r>
              <a:t>求出部门总数</a:t>
            </a:r>
          </a:p>
          <a:p>
            <a:pPr lvl="0"/>
            <a:r>
              <a:rPr lang="en-US" altLang="zh-CN"/>
              <a:t>WM_CONCAT:</a:t>
            </a:r>
            <a:r>
              <a:t>行转列</a:t>
            </a:r>
          </a:p>
          <a:p>
            <a:pPr lvl="1"/>
            <a:r>
              <a:rPr lang="en-US" altLang="zh-CN"/>
              <a:t>SELECT DEPTNO,WM_CONCAT(ENAME) FROM EMP GROUP BY DEPTNO;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分组函数与空值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分组函数会自动忽略空值</a:t>
            </a:r>
            <a:endParaRPr lang="zh-CN" altLang="en-US"/>
          </a:p>
          <a:p>
            <a:pPr lvl="1"/>
            <a:r>
              <a:rPr lang="zh-CN" altLang="en-US"/>
              <a:t>统计员工的平均工资</a:t>
            </a:r>
            <a:endParaRPr lang="zh-CN" altLang="en-US"/>
          </a:p>
          <a:p>
            <a:pPr lvl="1"/>
            <a:r>
              <a:rPr lang="zh-CN" altLang="en-US"/>
              <a:t>统计员工的平均奖金 </a:t>
            </a:r>
            <a:endParaRPr lang="zh-CN" altLang="en-US"/>
          </a:p>
          <a:p>
            <a:r>
              <a:rPr lang="zh-CN" altLang="en-US"/>
              <a:t>使用</a:t>
            </a:r>
            <a:r>
              <a:rPr lang="en-US" altLang="zh-CN"/>
              <a:t>NVL</a:t>
            </a:r>
            <a:r>
              <a:t>函数使分组函数无法忽略空值</a:t>
            </a:r>
          </a:p>
          <a:p>
            <a:pPr lvl="1"/>
            <a:r>
              <a:rPr lang="en-US" altLang="zh-CN"/>
              <a:t>nvl(column,0)	</a:t>
            </a:r>
            <a:r>
              <a:t>如果</a:t>
            </a:r>
            <a:r>
              <a:rPr lang="en-US" altLang="zh-CN"/>
              <a:t>column</a:t>
            </a:r>
            <a:r>
              <a:t>列为空则返回</a:t>
            </a:r>
            <a:r>
              <a:rPr lang="en-US" altLang="zh-CN"/>
              <a:t>0</a:t>
            </a:r>
            <a:endParaRPr lang="en-US" altLang="zh-CN"/>
          </a:p>
          <a:p>
            <a:pPr lvl="0"/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分组数据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GROUP BY </a:t>
            </a:r>
            <a:r>
              <a:t>子句</a:t>
            </a:r>
          </a:p>
          <a:p>
            <a:pPr marL="457200" lvl="2"/>
            <a:r>
              <a:rPr>
                <a:sym typeface="+mn-ea"/>
              </a:rPr>
              <a:t>可以使用</a:t>
            </a:r>
            <a:r>
              <a:rPr lang="en-US" altLang="zh-CN">
                <a:sym typeface="+mn-ea"/>
              </a:rPr>
              <a:t>GROUP BY</a:t>
            </a:r>
            <a:r>
              <a:rPr>
                <a:sym typeface="+mn-ea"/>
              </a:rPr>
              <a:t>子句将表中的数据分为若干组</a:t>
            </a:r>
            <a:endParaRPr sz="1400"/>
          </a:p>
          <a:p>
            <a:pPr lvl="1"/>
            <a:r>
              <a:rPr sz="1400"/>
              <a:t>在</a:t>
            </a:r>
            <a:r>
              <a:rPr lang="en-US" altLang="zh-CN" sz="1400"/>
              <a:t>SELECT</a:t>
            </a:r>
            <a:r>
              <a:rPr sz="1400"/>
              <a:t>列表中所有未包含在组函数中的列都应该包含在</a:t>
            </a:r>
            <a:r>
              <a:rPr lang="en-US" altLang="zh-CN" sz="1400"/>
              <a:t>GROUP BY</a:t>
            </a:r>
            <a:r>
              <a:rPr sz="1400"/>
              <a:t>子句中</a:t>
            </a:r>
            <a:endParaRPr sz="1400"/>
          </a:p>
          <a:p>
            <a:pPr marL="914400" lvl="3"/>
            <a:r>
              <a:rPr>
                <a:sym typeface="+mn-ea"/>
              </a:rPr>
              <a:t>求每个部门的平均工资，显示列：部门号，部门的平均工资</a:t>
            </a:r>
            <a:endParaRPr sz="1400"/>
          </a:p>
          <a:p>
            <a:pPr lvl="1"/>
            <a:r>
              <a:rPr sz="1400"/>
              <a:t>包含在</a:t>
            </a:r>
            <a:r>
              <a:rPr lang="en-US" altLang="zh-CN" sz="1400"/>
              <a:t>GROUP BY</a:t>
            </a:r>
            <a:r>
              <a:rPr sz="1400"/>
              <a:t>子句中的列不必包含在</a:t>
            </a:r>
            <a:r>
              <a:rPr lang="en-US" altLang="zh-CN" sz="1400"/>
              <a:t>SELECT</a:t>
            </a:r>
            <a:r>
              <a:rPr sz="1400"/>
              <a:t>列表中</a:t>
            </a:r>
            <a:endParaRPr sz="1400"/>
          </a:p>
          <a:p>
            <a:pPr lvl="2"/>
            <a:r>
              <a:t>求每个部门的平均工资，要求显示部门的平均工资</a:t>
            </a:r>
          </a:p>
          <a:p>
            <a:pPr lvl="1"/>
            <a:r>
              <a:t>使用多个列分组</a:t>
            </a:r>
          </a:p>
          <a:p>
            <a:pPr lvl="2"/>
            <a:r>
              <a:t>按部门、不同的职位，统计员工的工资总额</a:t>
            </a:r>
          </a:p>
          <a:p>
            <a:pPr lvl="1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过滤分组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HAVING</a:t>
            </a:r>
            <a:r>
              <a:t>子句的使用</a:t>
            </a:r>
          </a:p>
          <a:p>
            <a:pPr lvl="1"/>
            <a:r>
              <a:t>求出平均工资大于</a:t>
            </a:r>
            <a:r>
              <a:rPr lang="en-US" altLang="zh-CN"/>
              <a:t>2000</a:t>
            </a:r>
            <a:r>
              <a:t>的部门</a:t>
            </a:r>
          </a:p>
          <a:p>
            <a:pPr lvl="0"/>
            <a:r>
              <a:rPr sz="1800"/>
              <a:t>不能在</a:t>
            </a:r>
            <a:r>
              <a:rPr lang="en-US" altLang="zh-CN" sz="1800"/>
              <a:t>WHERE</a:t>
            </a:r>
            <a:r>
              <a:rPr sz="1800"/>
              <a:t>子句中使用组函数</a:t>
            </a:r>
            <a:endParaRPr sz="1800"/>
          </a:p>
          <a:p>
            <a:pPr lvl="0"/>
            <a:r>
              <a:t>可以在</a:t>
            </a:r>
            <a:r>
              <a:rPr lang="en-US" altLang="zh-CN"/>
              <a:t>HAVING</a:t>
            </a:r>
            <a:r>
              <a:t>子句中使用组函数</a:t>
            </a:r>
          </a:p>
          <a:p>
            <a:pPr lvl="0"/>
            <a:r>
              <a:rPr lang="en-US" altLang="zh-CN"/>
              <a:t>WHERE</a:t>
            </a:r>
            <a:r>
              <a:t>和</a:t>
            </a:r>
            <a:r>
              <a:rPr lang="en-US" altLang="zh-CN"/>
              <a:t>HAVING</a:t>
            </a:r>
            <a:r>
              <a:t>可以通用的情况</a:t>
            </a:r>
          </a:p>
          <a:p>
            <a:pPr lvl="1"/>
            <a:r>
              <a:t>查询</a:t>
            </a:r>
            <a:r>
              <a:rPr lang="en-US" altLang="zh-CN"/>
              <a:t>10</a:t>
            </a:r>
            <a:r>
              <a:t>号部门的平均工资</a:t>
            </a:r>
          </a:p>
          <a:p>
            <a:pPr lvl="1"/>
            <a:r>
              <a:t>从执行效率得角度上考虑，尽量使用</a:t>
            </a:r>
            <a:r>
              <a:rPr lang="en-US" altLang="zh-CN"/>
              <a:t>WHERE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案例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分组查询中使用</a:t>
            </a:r>
            <a:r>
              <a:rPr lang="en-US" altLang="zh-CN">
                <a:sym typeface="+mn-ea"/>
              </a:rPr>
              <a:t>ORDER BY </a:t>
            </a:r>
            <a:r>
              <a:rPr>
                <a:sym typeface="+mn-ea"/>
              </a:rPr>
              <a:t>子句</a:t>
            </a:r>
            <a:endParaRPr lang="zh-CN" altLang="en-US"/>
          </a:p>
          <a:p>
            <a:pPr lvl="1"/>
            <a:r>
              <a:rPr lang="zh-CN" altLang="en-US"/>
              <a:t>求每个部门的平均工资，显示列：部门，部门的平均工资，并按照工资升序排列</a:t>
            </a:r>
            <a:endParaRPr lang="zh-CN" altLang="en-US"/>
          </a:p>
          <a:p>
            <a:r>
              <a:rPr lang="zh-CN" altLang="en-US"/>
              <a:t>分组函数的嵌套</a:t>
            </a:r>
            <a:endParaRPr lang="zh-CN" altLang="en-US"/>
          </a:p>
          <a:p>
            <a:pPr lvl="1"/>
            <a:r>
              <a:rPr lang="zh-CN" altLang="en-US"/>
              <a:t>求部门平均工资的最大值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8.xml><?xml version="1.0" encoding="utf-8"?>
<p:tagLst xmlns:p="http://schemas.openxmlformats.org/presentationml/2006/main">
  <p:tag name="COMMONDATA" val="eyJoZGlkIjoiNTBlMjk1ZDBhODE5NTNlNGFmZGRhMzVmMDM0OTllNWQifQ==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2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2676</Words>
  <Application>WPS 演示</Application>
  <PresentationFormat>宽屏</PresentationFormat>
  <Paragraphs>243</Paragraphs>
  <Slides>26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2_Office 主题​​</vt:lpstr>
      <vt:lpstr>六、Oracle高级查询</vt:lpstr>
      <vt:lpstr>主要内容</vt:lpstr>
      <vt:lpstr>分组查询</vt:lpstr>
      <vt:lpstr>分组查询</vt:lpstr>
      <vt:lpstr>函数示例</vt:lpstr>
      <vt:lpstr>分组函数与空值</vt:lpstr>
      <vt:lpstr>分组数据</vt:lpstr>
      <vt:lpstr>过滤分组</vt:lpstr>
      <vt:lpstr>案例</vt:lpstr>
      <vt:lpstr>GROUP BY语句的增强</vt:lpstr>
      <vt:lpstr>多表连接</vt:lpstr>
      <vt:lpstr>什么是多表查询</vt:lpstr>
      <vt:lpstr>笛卡尔集</vt:lpstr>
      <vt:lpstr>连接的类型</vt:lpstr>
      <vt:lpstr>子查询</vt:lpstr>
      <vt:lpstr>示例</vt:lpstr>
      <vt:lpstr>子查询需要注意的问题</vt:lpstr>
      <vt:lpstr>子查询语法中的小括号 </vt:lpstr>
      <vt:lpstr>强调：FROM后面的子查询 </vt:lpstr>
      <vt:lpstr>主查询和子查询可以不是同一张表</vt:lpstr>
      <vt:lpstr>一般不在子查询中使用排序，但在TOP-N分析问题中，必须对子查询排序</vt:lpstr>
      <vt:lpstr>一般先执行子查询，再执行主查询。但相关子查询例外</vt:lpstr>
      <vt:lpstr>单行子查询只能使用单行操作符</vt:lpstr>
      <vt:lpstr>多行子查询只能使用多行操作符</vt:lpstr>
      <vt:lpstr>子查询中是NULL值问题 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剑哥</cp:lastModifiedBy>
  <cp:revision>164</cp:revision>
  <dcterms:created xsi:type="dcterms:W3CDTF">2019-06-19T02:08:00Z</dcterms:created>
  <dcterms:modified xsi:type="dcterms:W3CDTF">2022-09-01T03:57:28Z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2052-11.1.0.12353</vt:lpwstr>
  </property>
  <property fmtid="{D5CDD505-2E9C-101B-9397-08002B2CF9AE}" pid="3" name="ICV">
    <vt:lpwstr>C30D825C559449DB9E8BF8F979076902</vt:lpwstr>
  </property>
</Properties>
</file>